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63_810A5298.xml" ContentType="application/vnd.ms-powerpoint.comments+xml"/>
  <Override PartName="/ppt/notesSlides/notesSlide2.xml" ContentType="application/vnd.openxmlformats-officedocument.presentationml.notesSlide+xml"/>
  <Override PartName="/ppt/comments/modernComment_186_4D9AFB96.xml" ContentType="application/vnd.ms-powerpoint.comments+xml"/>
  <Override PartName="/ppt/comments/modernComment_184_2FEE4056.xml" ContentType="application/vnd.ms-powerpoint.comments+xml"/>
  <Override PartName="/ppt/comments/modernComment_183_1B4FA9B3.xml" ContentType="application/vnd.ms-powerpoint.comments+xml"/>
  <Override PartName="/ppt/comments/modernComment_182_EC103FA6.xml" ContentType="application/vnd.ms-powerpoint.comments+xml"/>
  <Override PartName="/ppt/comments/modernComment_185_AFF4D714.xml" ContentType="application/vnd.ms-powerpoint.comments+xml"/>
  <Override PartName="/ppt/comments/modernComment_17C_F12AF823.xml" ContentType="application/vnd.ms-powerpoint.comments+xml"/>
  <Override PartName="/ppt/comments/modernComment_17D_B7F7CA3E.xml" ContentType="application/vnd.ms-powerpoint.comments+xml"/>
  <Override PartName="/ppt/comments/modernComment_17E_FE80C518.xml" ContentType="application/vnd.ms-powerpoint.comments+xml"/>
  <Override PartName="/ppt/comments/modernComment_17F_4917C7F2.xml" ContentType="application/vnd.ms-powerpoint.comments+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2" r:id="rId4"/>
    <p:sldMasterId id="2147483884" r:id="rId5"/>
  </p:sldMasterIdLst>
  <p:notesMasterIdLst>
    <p:notesMasterId r:id="rId21"/>
  </p:notesMasterIdLst>
  <p:handoutMasterIdLst>
    <p:handoutMasterId r:id="rId22"/>
  </p:handoutMasterIdLst>
  <p:sldIdLst>
    <p:sldId id="355" r:id="rId6"/>
    <p:sldId id="390" r:id="rId7"/>
    <p:sldId id="388" r:id="rId8"/>
    <p:sldId id="387" r:id="rId9"/>
    <p:sldId id="386" r:id="rId10"/>
    <p:sldId id="389" r:id="rId11"/>
    <p:sldId id="380" r:id="rId12"/>
    <p:sldId id="381" r:id="rId13"/>
    <p:sldId id="382" r:id="rId14"/>
    <p:sldId id="383" r:id="rId15"/>
    <p:sldId id="256" r:id="rId16"/>
    <p:sldId id="257" r:id="rId17"/>
    <p:sldId id="385" r:id="rId18"/>
    <p:sldId id="259" r:id="rId19"/>
    <p:sldId id="3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878504-1364-DCA8-06A1-24BA06408C69}" name="Brenda Beach" initials="BB" userId="58627855eeaa6b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026" autoAdjust="0"/>
  </p:normalViewPr>
  <p:slideViewPr>
    <p:cSldViewPr snapToGrid="0">
      <p:cViewPr>
        <p:scale>
          <a:sx n="400" d="100"/>
          <a:sy n="400" d="100"/>
        </p:scale>
        <p:origin x="-2652" y="-66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microsoft.com/office/2018/10/relationships/authors" Target="authors.xml"/></Relationships>
</file>

<file path=ppt/comments/modernComment_163_810A5298.xml><?xml version="1.0" encoding="utf-8"?>
<p188:cmLst xmlns:a="http://schemas.openxmlformats.org/drawingml/2006/main" xmlns:r="http://schemas.openxmlformats.org/officeDocument/2006/relationships" xmlns:p188="http://schemas.microsoft.com/office/powerpoint/2018/8/main">
  <p188:cm id="{41DCFB86-0EBA-4031-8A4E-A0D7298AD5A9}" authorId="{B1878504-1364-DCA8-06A1-24BA06408C69}" created="2024-02-03T17:57:29.559">
    <pc:sldMkLst xmlns:pc="http://schemas.microsoft.com/office/powerpoint/2013/main/command">
      <pc:docMk/>
      <pc:sldMk cId="2164937368" sldId="355"/>
    </pc:sldMkLst>
    <p188:txBody>
      <a:bodyPr/>
      <a:lstStyle/>
      <a:p>
        <a:r>
          <a:rPr lang="en-US"/>
          <a:t>Good afternoon everyone. Our corporate office is llama-incorporated. Libraries, Life, and Medical Assistance, and we empower communities with knowledge and care.</a:t>
        </a:r>
      </a:p>
    </p188:txBody>
  </p188:cm>
</p188:cmLst>
</file>

<file path=ppt/comments/modernComment_17C_F12AF823.xml><?xml version="1.0" encoding="utf-8"?>
<p188:cmLst xmlns:a="http://schemas.openxmlformats.org/drawingml/2006/main" xmlns:r="http://schemas.openxmlformats.org/officeDocument/2006/relationships" xmlns:p188="http://schemas.microsoft.com/office/powerpoint/2018/8/main">
  <p188:cm id="{C2C5338C-FDDC-4F06-8F0D-029471E8ACBE}" authorId="{B1878504-1364-DCA8-06A1-24BA06408C69}" created="2024-02-03T18:13:11.648">
    <pc:sldMkLst xmlns:pc="http://schemas.microsoft.com/office/powerpoint/2013/main/command">
      <pc:docMk/>
      <pc:sldMk cId="4046125091" sldId="380"/>
    </pc:sldMkLst>
    <p188:txBody>
      <a:bodyPr/>
      <a:lstStyle/>
      <a:p>
        <a:r>
          <a:rPr lang="en-US"/>
          <a:t>Sam and Gwen will be able to create a user account with Video Game Library and Sales and then create a library of their video games, consoles, and controllers.</a:t>
        </a:r>
      </a:p>
    </p188:txBody>
  </p188:cm>
</p188:cmLst>
</file>

<file path=ppt/comments/modernComment_17D_B7F7CA3E.xml><?xml version="1.0" encoding="utf-8"?>
<p188:cmLst xmlns:a="http://schemas.openxmlformats.org/drawingml/2006/main" xmlns:r="http://schemas.openxmlformats.org/officeDocument/2006/relationships" xmlns:p188="http://schemas.microsoft.com/office/powerpoint/2018/8/main">
  <p188:cm id="{F4F8549E-1E02-4BD0-AC1D-DBEF1EFDBB40}" authorId="{B1878504-1364-DCA8-06A1-24BA06408C69}" created="2024-02-03T18:14:42.596">
    <pc:sldMkLst xmlns:pc="http://schemas.microsoft.com/office/powerpoint/2013/main/command">
      <pc:docMk/>
      <pc:sldMk cId="3086469694" sldId="381"/>
    </pc:sldMkLst>
    <p188:txBody>
      <a:bodyPr/>
      <a:lstStyle/>
      <a:p>
        <a:r>
          <a:rPr lang="en-US"/>
          <a:t>If Gwen and Sam should forget their password, they will be able to click on a link to say they forgot it, and then they will be able to reset their password.
If they want to change their username in the future, all they will have to do is to go into their account information and change their username.</a:t>
        </a:r>
      </a:p>
    </p188:txBody>
  </p188:cm>
</p188:cmLst>
</file>

<file path=ppt/comments/modernComment_17E_FE80C518.xml><?xml version="1.0" encoding="utf-8"?>
<p188:cmLst xmlns:a="http://schemas.openxmlformats.org/drawingml/2006/main" xmlns:r="http://schemas.openxmlformats.org/officeDocument/2006/relationships" xmlns:p188="http://schemas.microsoft.com/office/powerpoint/2018/8/main">
  <p188:cm id="{FE538B0D-3A00-4AB2-B9CA-E3B7E95BFF3E}" authorId="{B1878504-1364-DCA8-06A1-24BA06408C69}" created="2024-02-03T18:16:38.588">
    <pc:sldMkLst xmlns:pc="http://schemas.microsoft.com/office/powerpoint/2013/main/command">
      <pc:docMk/>
      <pc:sldMk cId="4269851928" sldId="382"/>
    </pc:sldMkLst>
    <p188:txBody>
      <a:bodyPr/>
      <a:lstStyle/>
      <a:p>
        <a:r>
          <a:rPr lang="en-US"/>
          <a:t>As Gwen and Sam browse their library and look at their individual game, console, or controller, the program will reach out to other websites to grab the possible value of said item and then return that value to Gwen or Sam.</a:t>
        </a:r>
      </a:p>
    </p188:txBody>
  </p188:cm>
</p188:cmLst>
</file>

<file path=ppt/comments/modernComment_17F_4917C7F2.xml><?xml version="1.0" encoding="utf-8"?>
<p188:cmLst xmlns:a="http://schemas.openxmlformats.org/drawingml/2006/main" xmlns:r="http://schemas.openxmlformats.org/officeDocument/2006/relationships" xmlns:p188="http://schemas.microsoft.com/office/powerpoint/2018/8/main">
  <p188:cm id="{3EA367E3-F4B9-4D5D-8260-36CC6354A0B2}" authorId="{B1878504-1364-DCA8-06A1-24BA06408C69}" created="2024-02-03T18:19:57.425">
    <pc:sldMkLst xmlns:pc="http://schemas.microsoft.com/office/powerpoint/2013/main/command">
      <pc:docMk/>
      <pc:sldMk cId="1226295282" sldId="383"/>
    </pc:sldMkLst>
    <p188:txBody>
      <a:bodyPr/>
      <a:lstStyle/>
      <a:p>
        <a:r>
          <a:rPr lang="en-US"/>
          <a:t>Future plans will help Gwen be able to sell her video games to other registered users of this website.
For those who are looking to start their video game collection or increase the size of their current collection, another future update will be able to make recommendations based on what they are currently looking at.</a:t>
        </a:r>
      </a:p>
    </p188:txBody>
  </p188:cm>
</p188:cmLst>
</file>

<file path=ppt/comments/modernComment_182_EC103FA6.xml><?xml version="1.0" encoding="utf-8"?>
<p188:cmLst xmlns:a="http://schemas.openxmlformats.org/drawingml/2006/main" xmlns:r="http://schemas.openxmlformats.org/officeDocument/2006/relationships" xmlns:p188="http://schemas.microsoft.com/office/powerpoint/2018/8/main">
  <p188:cm id="{EE915666-3F08-4700-8627-476BF319476F}" authorId="{B1878504-1364-DCA8-06A1-24BA06408C69}" created="2024-02-03T18:07:20.324">
    <pc:sldMkLst xmlns:pc="http://schemas.microsoft.com/office/powerpoint/2013/main/command">
      <pc:docMk/>
      <pc:sldMk cId="3960487846" sldId="386"/>
    </pc:sldMkLst>
    <p188:txBody>
      <a:bodyPr/>
      <a:lstStyle/>
      <a:p>
        <a:r>
          <a:rPr lang="en-US"/>
          <a:t>This is Sam. He has the world's most extensive video game collection and would like to create a list of all his games and find out what his collection is worth. He also wants to make sure he does not purchase duplicate games when he visits retro video game stores.</a:t>
        </a:r>
      </a:p>
    </p188:txBody>
  </p188:cm>
</p188:cmLst>
</file>

<file path=ppt/comments/modernComment_183_1B4FA9B3.xml><?xml version="1.0" encoding="utf-8"?>
<p188:cmLst xmlns:a="http://schemas.openxmlformats.org/drawingml/2006/main" xmlns:r="http://schemas.openxmlformats.org/officeDocument/2006/relationships" xmlns:p188="http://schemas.microsoft.com/office/powerpoint/2018/8/main">
  <p188:cm id="{3E847A63-8C8F-4C05-8492-62CA23A72AC6}" authorId="{B1878504-1364-DCA8-06A1-24BA06408C69}" created="2024-02-03T18:04:47.436">
    <pc:sldMkLst xmlns:pc="http://schemas.microsoft.com/office/powerpoint/2013/main/command">
      <pc:docMk/>
      <pc:sldMk cId="458205619" sldId="387"/>
    </pc:sldMkLst>
    <p188:txBody>
      <a:bodyPr/>
      <a:lstStyle/>
      <a:p>
        <a:r>
          <a:rPr lang="en-US"/>
          <a:t>We will begin with the Video Game Library and Sales company, and we will meet two people who have issues that this company will be able to help.</a:t>
        </a:r>
      </a:p>
    </p188:txBody>
  </p188:cm>
</p188:cmLst>
</file>

<file path=ppt/comments/modernComment_184_2FEE4056.xml><?xml version="1.0" encoding="utf-8"?>
<p188:cmLst xmlns:a="http://schemas.openxmlformats.org/drawingml/2006/main" xmlns:r="http://schemas.openxmlformats.org/officeDocument/2006/relationships" xmlns:p188="http://schemas.microsoft.com/office/powerpoint/2018/8/main">
  <p188:cm id="{9F1C7159-0D84-40C7-9460-B501BF2C52DE}" authorId="{B1878504-1364-DCA8-06A1-24BA06408C69}" created="2024-02-03T18:00:30.440">
    <pc:sldMkLst xmlns:pc="http://schemas.microsoft.com/office/powerpoint/2013/main/command">
      <pc:docMk/>
      <pc:sldMk cId="804143190" sldId="388"/>
    </pc:sldMkLst>
    <p188:txBody>
      <a:bodyPr/>
      <a:lstStyle/>
      <a:p>
        <a:r>
          <a:rPr lang="en-US"/>
          <a:t>The entire team consists of Jonathan Hardwick and Brenda Beach, who work for the Video Game Library and Sales company, and Justin Graves and Brittany Smith, who work for the Support Spot company.</a:t>
        </a:r>
      </a:p>
    </p188:txBody>
  </p188:cm>
</p188:cmLst>
</file>

<file path=ppt/comments/modernComment_185_AFF4D714.xml><?xml version="1.0" encoding="utf-8"?>
<p188:cmLst xmlns:a="http://schemas.openxmlformats.org/drawingml/2006/main" xmlns:r="http://schemas.openxmlformats.org/officeDocument/2006/relationships" xmlns:p188="http://schemas.microsoft.com/office/powerpoint/2018/8/main">
  <p188:cm id="{C50417EA-B2BB-45E0-B270-1624B0400805}" authorId="{B1878504-1364-DCA8-06A1-24BA06408C69}" created="2024-02-03T18:09:21.493">
    <pc:sldMkLst xmlns:pc="http://schemas.microsoft.com/office/powerpoint/2013/main/command">
      <pc:docMk/>
      <pc:sldMk cId="2952058644" sldId="389"/>
    </pc:sldMkLst>
    <p188:txBody>
      <a:bodyPr/>
      <a:lstStyle/>
      <a:p>
        <a:r>
          <a:rPr lang="en-US"/>
          <a:t>This is Gwen. She owns a retro video game store and would like to reach more customers by selling her video game collection online as well as in her physical store.</a:t>
        </a:r>
      </a:p>
    </p188:txBody>
  </p188:cm>
</p188:cmLst>
</file>

<file path=ppt/comments/modernComment_186_4D9AFB96.xml><?xml version="1.0" encoding="utf-8"?>
<p188:cmLst xmlns:a="http://schemas.openxmlformats.org/drawingml/2006/main" xmlns:r="http://schemas.openxmlformats.org/officeDocument/2006/relationships" xmlns:p188="http://schemas.microsoft.com/office/powerpoint/2018/8/main">
  <p188:cm id="{D05E0B17-E2E3-47CD-BB49-7A62810F5117}" authorId="{B1878504-1364-DCA8-06A1-24BA06408C69}" created="2024-02-03T17:59:05.178">
    <pc:sldMkLst xmlns:pc="http://schemas.microsoft.com/office/powerpoint/2013/main/command">
      <pc:docMk/>
      <pc:sldMk cId="1302002582" sldId="390"/>
    </pc:sldMkLst>
    <p188:txBody>
      <a:bodyPr/>
      <a:lstStyle/>
      <a:p>
        <a:r>
          <a:rPr lang="en-US"/>
          <a:t>The two companies that Llama supports are Video Games Library and Sales and Support Spot.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2/5/2024</a:t>
            </a:fld>
            <a:endParaRPr lang="en-US" dirty="0"/>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dirty="0"/>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dirty="0"/>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dirty="0"/>
          </a:p>
        </p:txBody>
      </p:sp>
    </p:spTree>
    <p:extLst>
      <p:ext uri="{BB962C8B-B14F-4D97-AF65-F5344CB8AC3E}">
        <p14:creationId xmlns:p14="http://schemas.microsoft.com/office/powerpoint/2010/main" val="136811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286A-F0A4-6988-6F9C-81C385BA5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49088-ADC4-8AA8-9D01-4978408B1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919E7-977A-D492-12BD-0FBA0E68CD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552FD1A-886E-665B-5103-F757D52693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624F0E-DEC4-4055-BBC2-60E713F4A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079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15</a:t>
            </a:fld>
            <a:endParaRPr lang="en-US" dirty="0"/>
          </a:p>
        </p:txBody>
      </p:sp>
    </p:spTree>
    <p:extLst>
      <p:ext uri="{BB962C8B-B14F-4D97-AF65-F5344CB8AC3E}">
        <p14:creationId xmlns:p14="http://schemas.microsoft.com/office/powerpoint/2010/main" val="188017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72502231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2370196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98061171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817999951"/>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097165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4814713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4795348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5397213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3918777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526048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53713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116025392"/>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92841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4139203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542671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1142033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4433699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43515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7066671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25088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12544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2154721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224962745"/>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r>
              <a:rPr lang="en-US"/>
              <a:t>2/2/20XX</a:t>
            </a:r>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06591448"/>
      </p:ext>
    </p:extLst>
  </p:cSld>
  <p:clrMapOvr>
    <a:overrideClrMapping bg1="dk1" tx1="lt1" bg2="dk2" tx2="lt2" accent1="accent1" accent2="accent2" accent3="accent3" accent4="accent4" accent5="accent5" accent6="accent6" hlink="hlink" folHlink="folHlink"/>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73401616"/>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6136325"/>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7583344"/>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281604534"/>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2/2/20XX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14041140"/>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r>
              <a:rPr lang="en-US"/>
              <a:t>2/2/20XX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822816758"/>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515253668"/>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333625560"/>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0504105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07512268"/>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539207339"/>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908140116"/>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355597805"/>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10082524"/>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1374170"/>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25402466"/>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494891006"/>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1235206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37940720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92005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5434699"/>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31332311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964654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49137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7267836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35460250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13867241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4A9F27B-681F-4AFD-B774-93B4D7E7C4AB}"/>
              </a:ext>
            </a:extLst>
          </p:cNvPr>
          <p:cNvSpPr>
            <a:spLocks noGrp="1"/>
          </p:cNvSpPr>
          <p:nvPr>
            <p:ph type="pic" sz="quarter" idx="13" hasCustomPrompt="1"/>
          </p:nvPr>
        </p:nvSpPr>
        <p:spPr>
          <a:xfrm>
            <a:off x="542925" y="0"/>
            <a:ext cx="11106150" cy="6303588"/>
          </a:xfrm>
          <a:custGeom>
            <a:avLst/>
            <a:gdLst>
              <a:gd name="connsiteX0" fmla="*/ 0 w 11106150"/>
              <a:gd name="connsiteY0" fmla="*/ 0 h 6303588"/>
              <a:gd name="connsiteX1" fmla="*/ 11106150 w 11106150"/>
              <a:gd name="connsiteY1" fmla="*/ 0 h 6303588"/>
              <a:gd name="connsiteX2" fmla="*/ 11106150 w 11106150"/>
              <a:gd name="connsiteY2" fmla="*/ 5562639 h 6303588"/>
              <a:gd name="connsiteX3" fmla="*/ 11105955 w 11106150"/>
              <a:gd name="connsiteY3" fmla="*/ 5562599 h 6303588"/>
              <a:gd name="connsiteX4" fmla="*/ 10938762 w 11106150"/>
              <a:gd name="connsiteY4" fmla="*/ 5729792 h 6303588"/>
              <a:gd name="connsiteX5" fmla="*/ 11105955 w 11106150"/>
              <a:gd name="connsiteY5" fmla="*/ 5896985 h 6303588"/>
              <a:gd name="connsiteX6" fmla="*/ 11106150 w 11106150"/>
              <a:gd name="connsiteY6" fmla="*/ 5896946 h 6303588"/>
              <a:gd name="connsiteX7" fmla="*/ 11106150 w 11106150"/>
              <a:gd name="connsiteY7" fmla="*/ 6303588 h 6303588"/>
              <a:gd name="connsiteX8" fmla="*/ 0 w 11106150"/>
              <a:gd name="connsiteY8" fmla="*/ 6303588 h 6303588"/>
              <a:gd name="connsiteX9" fmla="*/ 0 w 11106150"/>
              <a:gd name="connsiteY9" fmla="*/ 1178324 h 6303588"/>
              <a:gd name="connsiteX10" fmla="*/ 195 w 11106150"/>
              <a:gd name="connsiteY10" fmla="*/ 1178130 h 6303588"/>
              <a:gd name="connsiteX11" fmla="*/ 194290 w 11106150"/>
              <a:gd name="connsiteY11" fmla="*/ 1372225 h 6303588"/>
              <a:gd name="connsiteX12" fmla="*/ 305205 w 11106150"/>
              <a:gd name="connsiteY12" fmla="*/ 1372225 h 6303588"/>
              <a:gd name="connsiteX13" fmla="*/ 305205 w 11106150"/>
              <a:gd name="connsiteY13" fmla="*/ 1261310 h 6303588"/>
              <a:gd name="connsiteX14" fmla="*/ 111110 w 11106150"/>
              <a:gd name="connsiteY14" fmla="*/ 1067214 h 6303588"/>
              <a:gd name="connsiteX15" fmla="*/ 305202 w 11106150"/>
              <a:gd name="connsiteY15" fmla="*/ 873123 h 6303588"/>
              <a:gd name="connsiteX16" fmla="*/ 305202 w 11106150"/>
              <a:gd name="connsiteY16" fmla="*/ 762207 h 6303588"/>
              <a:gd name="connsiteX17" fmla="*/ 194286 w 11106150"/>
              <a:gd name="connsiteY17" fmla="*/ 762207 h 6303588"/>
              <a:gd name="connsiteX18" fmla="*/ 191 w 11106150"/>
              <a:gd name="connsiteY18" fmla="*/ 956302 h 6303588"/>
              <a:gd name="connsiteX19" fmla="*/ 0 w 11106150"/>
              <a:gd name="connsiteY19" fmla="*/ 956111 h 6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06150" h="6303588">
                <a:moveTo>
                  <a:pt x="0" y="0"/>
                </a:moveTo>
                <a:lnTo>
                  <a:pt x="11106150" y="0"/>
                </a:lnTo>
                <a:lnTo>
                  <a:pt x="11106150" y="5562639"/>
                </a:lnTo>
                <a:lnTo>
                  <a:pt x="11105955" y="5562599"/>
                </a:lnTo>
                <a:cubicBezTo>
                  <a:pt x="11013617" y="5562599"/>
                  <a:pt x="10938762" y="5637454"/>
                  <a:pt x="10938762" y="5729792"/>
                </a:cubicBezTo>
                <a:cubicBezTo>
                  <a:pt x="10938762" y="5822130"/>
                  <a:pt x="11013617" y="5896985"/>
                  <a:pt x="11105955" y="5896985"/>
                </a:cubicBezTo>
                <a:lnTo>
                  <a:pt x="11106150" y="5896946"/>
                </a:lnTo>
                <a:lnTo>
                  <a:pt x="11106150" y="6303588"/>
                </a:lnTo>
                <a:lnTo>
                  <a:pt x="0" y="6303588"/>
                </a:lnTo>
                <a:lnTo>
                  <a:pt x="0" y="1178324"/>
                </a:lnTo>
                <a:lnTo>
                  <a:pt x="195" y="1178130"/>
                </a:lnTo>
                <a:lnTo>
                  <a:pt x="194290" y="1372225"/>
                </a:lnTo>
                <a:cubicBezTo>
                  <a:pt x="224917" y="1402853"/>
                  <a:pt x="274577" y="1402853"/>
                  <a:pt x="305205" y="1372225"/>
                </a:cubicBezTo>
                <a:cubicBezTo>
                  <a:pt x="335833" y="1341597"/>
                  <a:pt x="335836" y="1291941"/>
                  <a:pt x="305205" y="1261310"/>
                </a:cubicBezTo>
                <a:lnTo>
                  <a:pt x="111110" y="1067214"/>
                </a:lnTo>
                <a:lnTo>
                  <a:pt x="305202" y="873123"/>
                </a:lnTo>
                <a:cubicBezTo>
                  <a:pt x="335830" y="842495"/>
                  <a:pt x="335833" y="792838"/>
                  <a:pt x="305202" y="762207"/>
                </a:cubicBezTo>
                <a:cubicBezTo>
                  <a:pt x="274574" y="731580"/>
                  <a:pt x="224914" y="731580"/>
                  <a:pt x="194286" y="762207"/>
                </a:cubicBezTo>
                <a:lnTo>
                  <a:pt x="191" y="956302"/>
                </a:lnTo>
                <a:lnTo>
                  <a:pt x="0" y="956111"/>
                </a:lnTo>
                <a:close/>
              </a:path>
            </a:pathLst>
          </a:custGeom>
        </p:spPr>
        <p:txBody>
          <a:bodyPr wrap="square">
            <a:noAutofit/>
          </a:bodyP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C5CF2BD1-012F-4FC1-8150-5ABFB71D8000}"/>
              </a:ext>
            </a:extLst>
          </p:cNvPr>
          <p:cNvSpPr>
            <a:spLocks noGrp="1"/>
          </p:cNvSpPr>
          <p:nvPr>
            <p:ph type="title" hasCustomPrompt="1"/>
          </p:nvPr>
        </p:nvSpPr>
        <p:spPr>
          <a:xfrm>
            <a:off x="1209675" y="1188084"/>
            <a:ext cx="4886325" cy="3353435"/>
          </a:xfrm>
        </p:spPr>
        <p:txBody>
          <a:bodyPr anchor="t"/>
          <a:lstStyle>
            <a:lvl1pPr>
              <a:lnSpc>
                <a:spcPct val="110000"/>
              </a:lnSpc>
              <a:spcBef>
                <a:spcPts val="1000"/>
              </a:spcBef>
              <a:defRPr>
                <a:solidFill>
                  <a:schemeClr val="bg1"/>
                </a:solidFill>
                <a:effectLst>
                  <a:outerShdw blurRad="38100" dist="38100" dir="2700000" algn="tl">
                    <a:srgbClr val="000000">
                      <a:alpha val="43137"/>
                    </a:srgbClr>
                  </a:outerShdw>
                </a:effectLst>
              </a:defRPr>
            </a:lvl1pPr>
          </a:lstStyle>
          <a:p>
            <a:r>
              <a:rPr lang="en-US" dirty="0"/>
              <a:t>Click to insert title</a:t>
            </a:r>
          </a:p>
        </p:txBody>
      </p:sp>
      <p:sp>
        <p:nvSpPr>
          <p:cNvPr id="19" name="Text Placeholder 17">
            <a:extLst>
              <a:ext uri="{FF2B5EF4-FFF2-40B4-BE49-F238E27FC236}">
                <a16:creationId xmlns:a16="http://schemas.microsoft.com/office/drawing/2014/main" id="{CA5CDEBD-7143-4A5E-8992-1CC22CCB7DAC}"/>
              </a:ext>
            </a:extLst>
          </p:cNvPr>
          <p:cNvSpPr>
            <a:spLocks noGrp="1"/>
          </p:cNvSpPr>
          <p:nvPr>
            <p:ph type="body" sz="quarter" idx="15" hasCustomPrompt="1"/>
          </p:nvPr>
        </p:nvSpPr>
        <p:spPr>
          <a:xfrm>
            <a:off x="1209675" y="4744720"/>
            <a:ext cx="4886325" cy="802640"/>
          </a:xfrm>
        </p:spPr>
        <p:txBody>
          <a:bodyPr>
            <a:normAutofit/>
          </a:bodyPr>
          <a:lstStyle>
            <a:lvl1pPr marL="0" indent="0">
              <a:buNone/>
              <a:defRPr sz="2800">
                <a:solidFill>
                  <a:schemeClr val="bg1"/>
                </a:solidFill>
                <a:effectLst>
                  <a:outerShdw blurRad="38100" dist="38100" dir="2700000" algn="tl">
                    <a:srgbClr val="000000">
                      <a:alpha val="43137"/>
                    </a:srgbClr>
                  </a:outerShdw>
                </a:effectLst>
              </a:defRPr>
            </a:lvl1pPr>
          </a:lstStyle>
          <a:p>
            <a:pPr lvl="0"/>
            <a:r>
              <a:rPr lang="en-US" dirty="0"/>
              <a:t>Click to insert subtitle</a:t>
            </a:r>
          </a:p>
        </p:txBody>
      </p:sp>
      <p:sp>
        <p:nvSpPr>
          <p:cNvPr id="11" name="Date Placeholder 4">
            <a:extLst>
              <a:ext uri="{FF2B5EF4-FFF2-40B4-BE49-F238E27FC236}">
                <a16:creationId xmlns:a16="http://schemas.microsoft.com/office/drawing/2014/main" id="{3310B848-1DD7-4FAE-9A29-A903AB28D51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10">
            <a:extLst>
              <a:ext uri="{FF2B5EF4-FFF2-40B4-BE49-F238E27FC236}">
                <a16:creationId xmlns:a16="http://schemas.microsoft.com/office/drawing/2014/main" id="{C4EABCE6-B9A0-4478-8470-10FE3275E9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11">
            <a:extLst>
              <a:ext uri="{FF2B5EF4-FFF2-40B4-BE49-F238E27FC236}">
                <a16:creationId xmlns:a16="http://schemas.microsoft.com/office/drawing/2014/main" id="{7BC00746-548B-44E3-BCF4-D999C0384B32}"/>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grpSp>
        <p:nvGrpSpPr>
          <p:cNvPr id="17" name="Group 16">
            <a:extLst>
              <a:ext uri="{FF2B5EF4-FFF2-40B4-BE49-F238E27FC236}">
                <a16:creationId xmlns:a16="http://schemas.microsoft.com/office/drawing/2014/main" id="{0C47AB42-9344-4388-8186-987D011AC256}"/>
              </a:ext>
              <a:ext uri="{C183D7F6-B498-43B3-948B-1728B52AA6E4}">
                <adec:decorative xmlns:adec="http://schemas.microsoft.com/office/drawing/2017/decorative" val="1"/>
              </a:ext>
            </a:extLst>
          </p:cNvPr>
          <p:cNvGrpSpPr/>
          <p:nvPr userDrawn="1"/>
        </p:nvGrpSpPr>
        <p:grpSpPr>
          <a:xfrm>
            <a:off x="111772" y="635870"/>
            <a:ext cx="11704301" cy="5261115"/>
            <a:chOff x="111772" y="635870"/>
            <a:chExt cx="11704301" cy="5261115"/>
          </a:xfrm>
        </p:grpSpPr>
        <p:sp useBgFill="1">
          <p:nvSpPr>
            <p:cNvPr id="18" name="Graphic 10">
              <a:extLst>
                <a:ext uri="{FF2B5EF4-FFF2-40B4-BE49-F238E27FC236}">
                  <a16:creationId xmlns:a16="http://schemas.microsoft.com/office/drawing/2014/main" id="{AF670C5B-6404-41AC-9E4B-7079704AD98F}"/>
                </a:ext>
              </a:extLst>
            </p:cNvPr>
            <p:cNvSpPr/>
            <p:nvPr/>
          </p:nvSpPr>
          <p:spPr>
            <a:xfrm rot="2700000">
              <a:off x="111772" y="635870"/>
              <a:ext cx="862695" cy="862695"/>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06EEC11D-FD72-4E2C-9BE7-0ADDCC1FCDA0}"/>
                </a:ext>
              </a:extLst>
            </p:cNvPr>
            <p:cNvSpPr/>
            <p:nvPr/>
          </p:nvSpPr>
          <p:spPr>
            <a:xfrm rot="10800000">
              <a:off x="11481688" y="5562600"/>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4616999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17362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30710238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13440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2/2/20XX</a:t>
            </a:r>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35182246"/>
      </p:ext>
    </p:extLst>
  </p:cSld>
  <p:clrMapOvr>
    <a:masterClrMapping/>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8697915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918908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2/2/20XX</a:t>
            </a:r>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5913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r>
              <a:rPr lang="en-US"/>
              <a:t>2/2/20XX</a:t>
            </a:r>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16003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19855930"/>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1">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3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4">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2/2/20XX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904896533"/>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5" r:id="rId21"/>
    <p:sldLayoutId id="2147483748" r:id="rId22"/>
    <p:sldLayoutId id="2147483749" r:id="rId23"/>
    <p:sldLayoutId id="2147483750" r:id="rId24"/>
    <p:sldLayoutId id="2147483752" r:id="rId25"/>
    <p:sldLayoutId id="2147483753" r:id="rId26"/>
    <p:sldLayoutId id="2147483754" r:id="rId27"/>
    <p:sldLayoutId id="2147483755" r:id="rId28"/>
    <p:sldLayoutId id="2147483883" r:id="rId29"/>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2/2/20XX</a:t>
            </a:r>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0734527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63_810A5298.xm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microsoft.com/office/2018/10/relationships/comments" Target="../comments/modernComment_17F_4917C7F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86_4D9AFB96.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5.jpg"/><Relationship Id="rId5" Type="http://schemas.openxmlformats.org/officeDocument/2006/relationships/image" Target="../media/image13.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microsoft.com/office/2018/10/relationships/comments" Target="../comments/modernComment_184_2FEE4056.xml"/><Relationship Id="rId1" Type="http://schemas.openxmlformats.org/officeDocument/2006/relationships/slideLayout" Target="../slideLayouts/slideLayout29.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microsoft.com/office/2018/10/relationships/comments" Target="../comments/modernComment_183_1B4FA9B3.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microsoft.com/office/2018/10/relationships/comments" Target="../comments/modernComment_182_EC103FA6.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microsoft.com/office/2018/10/relationships/comments" Target="../comments/modernComment_185_AFF4D714.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microsoft.com/office/2018/10/relationships/comments" Target="../comments/modernComment_17C_F12AF82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microsoft.com/office/2018/10/relationships/comments" Target="../comments/modernComment_17D_B7F7CA3E.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microsoft.com/office/2018/10/relationships/comments" Target="../comments/modernComment_17E_FE80C51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5" y="728905"/>
            <a:ext cx="3933965" cy="3184274"/>
          </a:xfrm>
        </p:spPr>
        <p:txBody>
          <a:bodyPr vert="horz" lIns="91440" tIns="45720" rIns="91440" bIns="45720" rtlCol="0" anchor="b">
            <a:normAutofit/>
          </a:bodyPr>
          <a:lstStyle/>
          <a:p>
            <a:r>
              <a:rPr lang="en-US" sz="4200" kern="1200" dirty="0">
                <a:solidFill>
                  <a:schemeClr val="tx1"/>
                </a:solidFill>
                <a:latin typeface="+mj-lt"/>
                <a:ea typeface="+mj-ea"/>
                <a:cs typeface="+mj-cs"/>
              </a:rPr>
              <a:t>L.L.A.M.A. Inc.</a:t>
            </a:r>
            <a:br>
              <a:rPr lang="en-US" sz="4200" kern="1200" dirty="0">
                <a:solidFill>
                  <a:schemeClr val="tx1"/>
                </a:solidFill>
                <a:latin typeface="+mj-lt"/>
                <a:ea typeface="+mj-ea"/>
                <a:cs typeface="+mj-cs"/>
              </a:rPr>
            </a:br>
            <a:r>
              <a:rPr lang="en-US" sz="4200" kern="1200" dirty="0">
                <a:solidFill>
                  <a:schemeClr val="tx1"/>
                </a:solidFill>
                <a:latin typeface="+mj-lt"/>
                <a:ea typeface="+mj-ea"/>
                <a:cs typeface="+mj-cs"/>
              </a:rPr>
              <a:t>(Libraries, Life, and Medical Assistance)</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a:xfrm>
            <a:off x="452754" y="4072044"/>
            <a:ext cx="3946668" cy="1495379"/>
          </a:xfrm>
        </p:spPr>
        <p:txBody>
          <a:bodyPr vert="horz" lIns="91440" tIns="45720" rIns="91440" bIns="45720" rtlCol="0">
            <a:normAutofit/>
          </a:bodyPr>
          <a:lstStyle/>
          <a:p>
            <a:r>
              <a:rPr lang="en-US" sz="2200" dirty="0">
                <a:solidFill>
                  <a:schemeClr val="tx1"/>
                </a:solidFill>
              </a:rPr>
              <a:t>Empowering communities with knowledge and care</a:t>
            </a:r>
          </a:p>
          <a:p>
            <a:endParaRPr lang="en-US" sz="2200" kern="1200" dirty="0">
              <a:solidFill>
                <a:schemeClr val="tx1"/>
              </a:solidFill>
              <a:latin typeface="+mn-lt"/>
              <a:ea typeface="+mn-ea"/>
              <a:cs typeface="+mn-cs"/>
            </a:endParaRPr>
          </a:p>
        </p:txBody>
      </p:sp>
      <p:pic>
        <p:nvPicPr>
          <p:cNvPr id="19" name="Picture Placeholder 18">
            <a:extLst>
              <a:ext uri="{FF2B5EF4-FFF2-40B4-BE49-F238E27FC236}">
                <a16:creationId xmlns:a16="http://schemas.microsoft.com/office/drawing/2014/main" id="{39881573-7C25-4F17-A03E-E8E1E0E88603}"/>
              </a:ext>
            </a:extLst>
          </p:cNvPr>
          <p:cNvPicPr preferRelativeResize="0">
            <a:picLocks noGrp="1"/>
          </p:cNvPicPr>
          <p:nvPr>
            <p:ph type="pic" sz="quarter" idx="13"/>
          </p:nvPr>
        </p:nvPicPr>
        <p:blipFill>
          <a:blip r:embed="rId4"/>
          <a:srcRect t="182" b="182"/>
          <a:stretch/>
        </p:blipFill>
        <p:spPr>
          <a:xfrm>
            <a:off x="4761473" y="304800"/>
            <a:ext cx="7025932" cy="6407624"/>
          </a:xfrm>
          <a:prstGeom prst="rect">
            <a:avLst/>
          </a:prstGeom>
        </p:spPr>
      </p:pic>
    </p:spTree>
    <p:extLst>
      <p:ext uri="{BB962C8B-B14F-4D97-AF65-F5344CB8AC3E}">
        <p14:creationId xmlns:p14="http://schemas.microsoft.com/office/powerpoint/2010/main" val="2164937368"/>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lnSpcReduction="10000"/>
          </a:bodyPr>
          <a:lstStyle/>
          <a:p>
            <a:r>
              <a:rPr lang="en-US" sz="3600" u="sng" dirty="0"/>
              <a:t>Future Plans</a:t>
            </a:r>
          </a:p>
          <a:p>
            <a:pPr marL="285750" indent="-285750">
              <a:buFont typeface="Arial" panose="020B0604020202020204" pitchFamily="34" charset="0"/>
              <a:buChar char="•"/>
            </a:pPr>
            <a:r>
              <a:rPr lang="en-US" sz="3600" dirty="0"/>
              <a:t>Allow the users to buy and sell items through the website.</a:t>
            </a:r>
          </a:p>
          <a:p>
            <a:pPr marL="285750" indent="-285750">
              <a:buFont typeface="Arial" panose="020B0604020202020204" pitchFamily="34" charset="0"/>
              <a:buChar char="•"/>
            </a:pPr>
            <a:r>
              <a:rPr lang="en-US" sz="3600" dirty="0"/>
              <a:t>Utilize an LLM to create video game recommendations to users.</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t="12850" b="1285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10</a:t>
            </a:fld>
            <a:endParaRPr lang="en-US" dirty="0"/>
          </a:p>
        </p:txBody>
      </p:sp>
    </p:spTree>
    <p:extLst>
      <p:ext uri="{BB962C8B-B14F-4D97-AF65-F5344CB8AC3E}">
        <p14:creationId xmlns:p14="http://schemas.microsoft.com/office/powerpoint/2010/main" val="122629528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2E3703-4AD0-476D-688B-A42B2A3A140A}"/>
              </a:ext>
            </a:extLst>
          </p:cNvPr>
          <p:cNvPicPr>
            <a:picLocks noChangeAspect="1"/>
          </p:cNvPicPr>
          <p:nvPr/>
        </p:nvPicPr>
        <p:blipFill>
          <a:blip r:embed="rId2"/>
          <a:stretch>
            <a:fillRect/>
          </a:stretch>
        </p:blipFill>
        <p:spPr>
          <a:xfrm>
            <a:off x="205528" y="771607"/>
            <a:ext cx="5630284" cy="5388772"/>
          </a:xfrm>
          <a:prstGeom prst="rect">
            <a:avLst/>
          </a:prstGeom>
          <a:noFill/>
        </p:spPr>
      </p:pic>
      <p:sp>
        <p:nvSpPr>
          <p:cNvPr id="33" name="Slide Number Placeholder 6">
            <a:extLst>
              <a:ext uri="{FF2B5EF4-FFF2-40B4-BE49-F238E27FC236}">
                <a16:creationId xmlns:a16="http://schemas.microsoft.com/office/drawing/2014/main" id="{D3CD9ABC-F2C9-D51D-0CDC-725D2192F81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5D2BB776-23A8-0D5C-81FF-3C0E1A34AD9F}"/>
              </a:ext>
            </a:extLst>
          </p:cNvPr>
          <p:cNvSpPr/>
          <p:nvPr/>
        </p:nvSpPr>
        <p:spPr>
          <a:xfrm>
            <a:off x="5980668" y="1720840"/>
            <a:ext cx="6005804" cy="34163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Motto:</a:t>
            </a: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“People Helping People”</a:t>
            </a:r>
          </a:p>
        </p:txBody>
      </p:sp>
    </p:spTree>
    <p:extLst>
      <p:ext uri="{BB962C8B-B14F-4D97-AF65-F5344CB8AC3E}">
        <p14:creationId xmlns:p14="http://schemas.microsoft.com/office/powerpoint/2010/main" val="87348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 silhouette of a person with flowers and birds&#10;&#10;Description automatically generated">
            <a:extLst>
              <a:ext uri="{FF2B5EF4-FFF2-40B4-BE49-F238E27FC236}">
                <a16:creationId xmlns:a16="http://schemas.microsoft.com/office/drawing/2014/main" id="{1907AAC8-C5E5-3B50-6E8D-3ED8F7E355E4}"/>
              </a:ext>
            </a:extLst>
          </p:cNvPr>
          <p:cNvPicPr>
            <a:picLocks noGrp="1" noChangeAspect="1"/>
          </p:cNvPicPr>
          <p:nvPr>
            <p:ph type="pic" sz="quarter" idx="13"/>
          </p:nvPr>
        </p:nvPicPr>
        <p:blipFill rotWithShape="1">
          <a:blip r:embed="rId2"/>
          <a:srcRect l="15080" r="15080"/>
          <a:stretch/>
        </p:blipFill>
        <p:spPr>
          <a:xfrm flipH="1">
            <a:off x="5012530" y="-14514"/>
            <a:ext cx="7196138" cy="6867376"/>
          </a:xfrm>
          <a:prstGeom prst="rect">
            <a:avLst/>
          </a:prstGeom>
        </p:spPr>
      </p:pic>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457201" y="557189"/>
            <a:ext cx="5082060" cy="1561094"/>
          </a:xfrm>
        </p:spPr>
        <p:txBody>
          <a:bodyPr vert="horz" lIns="91440" tIns="45720" rIns="91440" bIns="45720" rtlCol="0" anchor="b">
            <a:normAutofit/>
          </a:bodyPr>
          <a:lstStyle/>
          <a:p>
            <a:r>
              <a:rPr lang="en-US" sz="4400" kern="1200" dirty="0">
                <a:solidFill>
                  <a:schemeClr val="tx1"/>
                </a:solidFill>
                <a:latin typeface="+mj-lt"/>
                <a:ea typeface="+mj-ea"/>
                <a:cs typeface="+mj-cs"/>
              </a:rPr>
              <a:t>The Problem:</a:t>
            </a:r>
          </a:p>
        </p:txBody>
      </p:sp>
      <p:sp>
        <p:nvSpPr>
          <p:cNvPr id="10" name="Text Placeholder 9">
            <a:extLst>
              <a:ext uri="{FF2B5EF4-FFF2-40B4-BE49-F238E27FC236}">
                <a16:creationId xmlns:a16="http://schemas.microsoft.com/office/drawing/2014/main" id="{8E56FEE8-E95E-55F6-FAE0-5667B1BF587F}"/>
              </a:ext>
            </a:extLst>
          </p:cNvPr>
          <p:cNvSpPr>
            <a:spLocks noGrp="1"/>
          </p:cNvSpPr>
          <p:nvPr>
            <p:ph type="body" sz="quarter" idx="15"/>
          </p:nvPr>
        </p:nvSpPr>
        <p:spPr>
          <a:xfrm>
            <a:off x="457201" y="2428566"/>
            <a:ext cx="4724399" cy="3896034"/>
          </a:xfrm>
        </p:spPr>
        <p:txBody>
          <a:bodyPr/>
          <a:lstStyle/>
          <a:p>
            <a:pPr marL="342900" indent="-342900">
              <a:buFont typeface="Arial" panose="020B0604020202020204" pitchFamily="34" charset="0"/>
              <a:buChar char="•"/>
            </a:pPr>
            <a:r>
              <a:rPr lang="en-US" sz="2400" dirty="0">
                <a:solidFill>
                  <a:schemeClr val="tx1"/>
                </a:solidFill>
              </a:rPr>
              <a:t>Homeless individuals face unique challenges when trying to get help in their community. There is a lack of stable housing and limited access to services such as mental health/substance abuse programs.</a:t>
            </a:r>
          </a:p>
          <a:p>
            <a:r>
              <a:rPr lang="en-US" sz="2000" dirty="0">
                <a:solidFill>
                  <a:schemeClr val="tx1"/>
                </a:solidFill>
              </a:rPr>
              <a:t> </a:t>
            </a:r>
          </a:p>
        </p:txBody>
      </p:sp>
    </p:spTree>
    <p:extLst>
      <p:ext uri="{BB962C8B-B14F-4D97-AF65-F5344CB8AC3E}">
        <p14:creationId xmlns:p14="http://schemas.microsoft.com/office/powerpoint/2010/main" val="169134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in a beanie and a sweater&#10;&#10;Description automatically generated">
            <a:extLst>
              <a:ext uri="{FF2B5EF4-FFF2-40B4-BE49-F238E27FC236}">
                <a16:creationId xmlns:a16="http://schemas.microsoft.com/office/drawing/2014/main" id="{391805D9-8C7A-1E30-7DAF-7CAF97FEF3F6}"/>
              </a:ext>
            </a:extLst>
          </p:cNvPr>
          <p:cNvPicPr>
            <a:picLocks noGrp="1" noChangeAspect="1"/>
          </p:cNvPicPr>
          <p:nvPr>
            <p:ph type="pic" sz="quarter" idx="13"/>
          </p:nvPr>
        </p:nvPicPr>
        <p:blipFill>
          <a:blip r:embed="rId2"/>
          <a:srcRect t="18189" b="18189"/>
          <a:stretch>
            <a:fillRect/>
          </a:stretch>
        </p:blipFill>
        <p:spPr/>
      </p:pic>
      <p:sp>
        <p:nvSpPr>
          <p:cNvPr id="5" name="Slide Number Placeholder 4">
            <a:extLst>
              <a:ext uri="{FF2B5EF4-FFF2-40B4-BE49-F238E27FC236}">
                <a16:creationId xmlns:a16="http://schemas.microsoft.com/office/drawing/2014/main" id="{5DA5D498-EB4B-4E37-534B-38D4D7F3FE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7DF20FF7-9791-55D1-F113-B48AEFA804B1}"/>
              </a:ext>
            </a:extLst>
          </p:cNvPr>
          <p:cNvSpPr>
            <a:spLocks noGrp="1"/>
          </p:cNvSpPr>
          <p:nvPr>
            <p:ph type="title"/>
          </p:nvPr>
        </p:nvSpPr>
        <p:spPr>
          <a:xfrm>
            <a:off x="0" y="798285"/>
            <a:ext cx="6019802" cy="5173307"/>
          </a:xfrm>
        </p:spPr>
        <p:txBody>
          <a:bodyPr/>
          <a:lstStyle/>
          <a:p>
            <a:r>
              <a:rPr lang="en-US" b="1" u="sng" dirty="0"/>
              <a:t>Meet Ray:</a:t>
            </a:r>
            <a:br>
              <a:rPr lang="en-US" dirty="0"/>
            </a:br>
            <a:endParaRPr lang="en-US" dirty="0"/>
          </a:p>
        </p:txBody>
      </p:sp>
      <p:sp>
        <p:nvSpPr>
          <p:cNvPr id="7" name="Text Placeholder 6">
            <a:extLst>
              <a:ext uri="{FF2B5EF4-FFF2-40B4-BE49-F238E27FC236}">
                <a16:creationId xmlns:a16="http://schemas.microsoft.com/office/drawing/2014/main" id="{A0504607-6D12-B58B-6F88-BC8DEE5EC2BC}"/>
              </a:ext>
            </a:extLst>
          </p:cNvPr>
          <p:cNvSpPr>
            <a:spLocks noGrp="1"/>
          </p:cNvSpPr>
          <p:nvPr>
            <p:ph type="body" sz="quarter" idx="15"/>
          </p:nvPr>
        </p:nvSpPr>
        <p:spPr>
          <a:xfrm>
            <a:off x="391372" y="2177144"/>
            <a:ext cx="5472399" cy="3505200"/>
          </a:xfrm>
        </p:spPr>
        <p:txBody>
          <a:bodyPr/>
          <a:lstStyle/>
          <a:p>
            <a:r>
              <a:rPr lang="en-US" sz="2400" dirty="0">
                <a:solidFill>
                  <a:schemeClr val="tx1"/>
                </a:solidFill>
              </a:rPr>
              <a:t>Ray is currently living on the streets and is struggling with mental health/ substance abuse issues. He decides to reach out to a social worker for help. They then can create a localized list of resources that can help him on his journey to stable housing and recovery.  </a:t>
            </a:r>
          </a:p>
        </p:txBody>
      </p:sp>
    </p:spTree>
    <p:extLst>
      <p:ext uri="{BB962C8B-B14F-4D97-AF65-F5344CB8AC3E}">
        <p14:creationId xmlns:p14="http://schemas.microsoft.com/office/powerpoint/2010/main" val="1313599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6096000" y="1558393"/>
            <a:ext cx="2859090" cy="365125"/>
          </a:xfrm>
        </p:spPr>
        <p:txBody>
          <a:bodyPr/>
          <a:lstStyle/>
          <a:p>
            <a:r>
              <a:rPr lang="en-US" dirty="0">
                <a:solidFill>
                  <a:schemeClr val="tx1"/>
                </a:solidFill>
                <a:highlight>
                  <a:srgbClr val="000000"/>
                </a:highlight>
              </a:rPr>
              <a:t>Target audience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489268" y="1594878"/>
            <a:ext cx="2864532" cy="1489607"/>
          </a:xfrm>
        </p:spPr>
        <p:txBody>
          <a:bodyPr>
            <a:noAutofit/>
          </a:bodyPr>
          <a:lstStyle/>
          <a:p>
            <a:r>
              <a:rPr lang="en-US" sz="2400" dirty="0">
                <a:solidFill>
                  <a:schemeClr val="tx1"/>
                </a:solidFill>
              </a:rPr>
              <a:t>Our clients would be social workers or non-profit help organizations.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2070527" y="1594878"/>
            <a:ext cx="3936148" cy="2120323"/>
          </a:xfrm>
        </p:spPr>
        <p:txBody>
          <a:bodyPr>
            <a:normAutofit lnSpcReduction="10000"/>
          </a:bodyPr>
          <a:lstStyle/>
          <a:p>
            <a:r>
              <a:rPr lang="en-US" sz="2400" dirty="0">
                <a:solidFill>
                  <a:schemeClr val="tx1"/>
                </a:solidFill>
              </a:rPr>
              <a:t>At Support Spot we want to make the process of getting personalized resources easier for people who are struggling with crises in our community. </a:t>
            </a:r>
          </a:p>
          <a:p>
            <a:endParaRPr lang="en-US" dirty="0"/>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212150" y="4262889"/>
            <a:ext cx="2859090" cy="1533310"/>
          </a:xfrm>
        </p:spPr>
        <p:txBody>
          <a:bodyPr>
            <a:noAutofit/>
          </a:bodyPr>
          <a:lstStyle/>
          <a:p>
            <a:r>
              <a:rPr lang="en-US" sz="2400" dirty="0">
                <a:solidFill>
                  <a:schemeClr val="tx1"/>
                </a:solidFill>
              </a:rPr>
              <a:t>A simple product that gives people the information they need to find the right resources for them.</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2073667" y="4019831"/>
            <a:ext cx="3253418" cy="2093461"/>
          </a:xfrm>
        </p:spPr>
        <p:txBody>
          <a:bodyPr>
            <a:noAutofit/>
          </a:bodyPr>
          <a:lstStyle/>
          <a:p>
            <a:r>
              <a:rPr lang="en-US" sz="2400" dirty="0">
                <a:solidFill>
                  <a:schemeClr val="tx1"/>
                </a:solidFill>
              </a:rPr>
              <a:t>Reduce costs for the client by having one program they can use to find all helpful resources in our area.</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322678" y="1558394"/>
            <a:ext cx="2859091" cy="365125"/>
          </a:xfrm>
        </p:spPr>
        <p:txBody>
          <a:bodyPr/>
          <a:lstStyle/>
          <a:p>
            <a:r>
              <a:rPr lang="en-US" dirty="0">
                <a:solidFill>
                  <a:schemeClr val="tx1"/>
                </a:solidFill>
                <a:highlight>
                  <a:srgbClr val="000000"/>
                </a:highlight>
              </a:rPr>
              <a:t>Our mission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6130831" y="4019831"/>
            <a:ext cx="2859090" cy="365125"/>
          </a:xfrm>
        </p:spPr>
        <p:txBody>
          <a:bodyPr/>
          <a:lstStyle/>
          <a:p>
            <a:r>
              <a:rPr lang="en-US" dirty="0">
                <a:solidFill>
                  <a:schemeClr val="tx1"/>
                </a:solidFill>
                <a:highlight>
                  <a:srgbClr val="000000"/>
                </a:highlight>
              </a:rPr>
              <a:t>Easy to use</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244192" y="4019831"/>
            <a:ext cx="2859089" cy="365125"/>
          </a:xfrm>
        </p:spPr>
        <p:txBody>
          <a:bodyPr/>
          <a:lstStyle/>
          <a:p>
            <a:r>
              <a:rPr lang="en-US" dirty="0">
                <a:solidFill>
                  <a:schemeClr val="tx1"/>
                </a:solidFill>
                <a:highlight>
                  <a:srgbClr val="000000"/>
                </a:highlight>
              </a:rPr>
              <a:t>Cost saving</a:t>
            </a:r>
          </a:p>
        </p:txBody>
      </p:sp>
      <p:sp>
        <p:nvSpPr>
          <p:cNvPr id="6" name="Title 5">
            <a:extLst>
              <a:ext uri="{FF2B5EF4-FFF2-40B4-BE49-F238E27FC236}">
                <a16:creationId xmlns:a16="http://schemas.microsoft.com/office/drawing/2014/main" id="{D85B2A1C-1653-B159-1743-7503969593BA}"/>
              </a:ext>
            </a:extLst>
          </p:cNvPr>
          <p:cNvSpPr>
            <a:spLocks noGrp="1"/>
          </p:cNvSpPr>
          <p:nvPr>
            <p:ph type="title"/>
          </p:nvPr>
        </p:nvSpPr>
        <p:spPr>
          <a:xfrm>
            <a:off x="4617595" y="100588"/>
            <a:ext cx="2956810" cy="1129164"/>
          </a:xfrm>
        </p:spPr>
        <p:txBody>
          <a:bodyPr>
            <a:normAutofit/>
          </a:bodyPr>
          <a:lstStyle/>
          <a:p>
            <a:r>
              <a:rPr lang="en-US" sz="3600" b="1" dirty="0">
                <a:latin typeface="Arial Black" panose="020B0A04020102020204" pitchFamily="34" charset="0"/>
              </a:rPr>
              <a:t>solution</a:t>
            </a:r>
          </a:p>
        </p:txBody>
      </p:sp>
    </p:spTree>
    <p:extLst>
      <p:ext uri="{BB962C8B-B14F-4D97-AF65-F5344CB8AC3E}">
        <p14:creationId xmlns:p14="http://schemas.microsoft.com/office/powerpoint/2010/main" val="348365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7426A-9C36-4C9E-B549-AD3B8874F193}"/>
              </a:ext>
            </a:extLst>
          </p:cNvPr>
          <p:cNvSpPr>
            <a:spLocks noGrp="1"/>
          </p:cNvSpPr>
          <p:nvPr>
            <p:ph type="ctrTitle"/>
          </p:nvPr>
        </p:nvSpPr>
        <p:spPr/>
        <p:txBody>
          <a:bodyPr/>
          <a:lstStyle/>
          <a:p>
            <a:pPr algn="ctr"/>
            <a:r>
              <a:rPr lang="en-US" dirty="0"/>
              <a:t>Questions?</a:t>
            </a:r>
          </a:p>
        </p:txBody>
      </p:sp>
      <p:sp>
        <p:nvSpPr>
          <p:cNvPr id="16" name="Slide Number Placeholder 15">
            <a:extLst>
              <a:ext uri="{FF2B5EF4-FFF2-40B4-BE49-F238E27FC236}">
                <a16:creationId xmlns:a16="http://schemas.microsoft.com/office/drawing/2014/main" id="{64D73EFD-BA26-43EF-A3B9-C2877D8A6F02}"/>
              </a:ext>
            </a:extLst>
          </p:cNvPr>
          <p:cNvSpPr>
            <a:spLocks noGrp="1"/>
          </p:cNvSpPr>
          <p:nvPr>
            <p:ph type="sldNum" sz="quarter" idx="12"/>
          </p:nvPr>
        </p:nvSpPr>
        <p:spPr/>
        <p:txBody>
          <a:bodyPr/>
          <a:lstStyle/>
          <a:p>
            <a:fld id="{DFA5D71E-5CDF-4C93-8A75-5B916FDC5BEA}" type="slidenum">
              <a:rPr lang="en-US" smtClean="0"/>
              <a:pPr/>
              <a:t>15</a:t>
            </a:fld>
            <a:endParaRPr lang="en-US" dirty="0"/>
          </a:p>
        </p:txBody>
      </p:sp>
      <p:pic>
        <p:nvPicPr>
          <p:cNvPr id="6" name="Picture Placeholder 5">
            <a:extLst>
              <a:ext uri="{FF2B5EF4-FFF2-40B4-BE49-F238E27FC236}">
                <a16:creationId xmlns:a16="http://schemas.microsoft.com/office/drawing/2014/main" id="{C4D15FDF-D015-4FA1-BCD9-4AF60D44DA99}"/>
              </a:ext>
            </a:extLst>
          </p:cNvPr>
          <p:cNvPicPr>
            <a:picLocks noGrp="1" noChangeAspect="1"/>
          </p:cNvPicPr>
          <p:nvPr>
            <p:ph type="pic" sz="quarter" idx="13"/>
          </p:nvPr>
        </p:nvPicPr>
        <p:blipFill>
          <a:blip r:embed="rId3"/>
          <a:srcRect l="14560" r="14560"/>
          <a:stretch>
            <a:fillRect/>
          </a:stretch>
        </p:blipFill>
        <p:spPr/>
      </p:pic>
    </p:spTree>
    <p:extLst>
      <p:ext uri="{BB962C8B-B14F-4D97-AF65-F5344CB8AC3E}">
        <p14:creationId xmlns:p14="http://schemas.microsoft.com/office/powerpoint/2010/main" val="27975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FD0F2-8BB9-984A-657C-A5D1A4BB8EF7}"/>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495FADA2-CF6E-D808-A6F6-7D8BD7E3E2C1}"/>
              </a:ext>
            </a:extLst>
          </p:cNvPr>
          <p:cNvPicPr>
            <a:picLocks noGrp="1" noChangeAspect="1"/>
          </p:cNvPicPr>
          <p:nvPr>
            <p:ph type="pic" sz="quarter" idx="14"/>
          </p:nvPr>
        </p:nvPicPr>
        <p:blipFill>
          <a:blip r:embed="rId4"/>
          <a:srcRect t="9079" b="9079"/>
          <a:stretch/>
        </p:blipFill>
        <p:spPr>
          <a:xfrm>
            <a:off x="6251163" y="3460036"/>
            <a:ext cx="5177995" cy="2372335"/>
          </a:xfrm>
        </p:spPr>
      </p:pic>
      <p:sp>
        <p:nvSpPr>
          <p:cNvPr id="17" name="Content Placeholder 16">
            <a:extLst>
              <a:ext uri="{FF2B5EF4-FFF2-40B4-BE49-F238E27FC236}">
                <a16:creationId xmlns:a16="http://schemas.microsoft.com/office/drawing/2014/main" id="{A900A128-AC23-C499-086E-ED0D1FE8C4BA}"/>
              </a:ext>
            </a:extLst>
          </p:cNvPr>
          <p:cNvSpPr>
            <a:spLocks noGrp="1"/>
          </p:cNvSpPr>
          <p:nvPr>
            <p:ph idx="1"/>
          </p:nvPr>
        </p:nvSpPr>
        <p:spPr>
          <a:xfrm>
            <a:off x="223435" y="782316"/>
            <a:ext cx="3253367" cy="1170537"/>
          </a:xfrm>
        </p:spPr>
        <p:txBody>
          <a:bodyPr>
            <a:normAutofit/>
          </a:bodyPr>
          <a:lstStyle/>
          <a:p>
            <a:pPr marL="0" indent="0" algn="ctr">
              <a:buNone/>
            </a:pPr>
            <a:endParaRPr lang="en-US" dirty="0"/>
          </a:p>
          <a:p>
            <a:pPr marL="0" indent="0" algn="ctr">
              <a:buNone/>
            </a:pPr>
            <a:endParaRPr lang="en-US" dirty="0"/>
          </a:p>
        </p:txBody>
      </p:sp>
      <p:sp>
        <p:nvSpPr>
          <p:cNvPr id="23" name="Slide Number Placeholder 22">
            <a:extLst>
              <a:ext uri="{FF2B5EF4-FFF2-40B4-BE49-F238E27FC236}">
                <a16:creationId xmlns:a16="http://schemas.microsoft.com/office/drawing/2014/main" id="{4BC921C6-0F08-C50D-E6C0-50684EC544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A5D71E-5CDF-4C93-8A75-5B916FDC5BEA}"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11" name="Picture Placeholder 18">
            <a:extLst>
              <a:ext uri="{FF2B5EF4-FFF2-40B4-BE49-F238E27FC236}">
                <a16:creationId xmlns:a16="http://schemas.microsoft.com/office/drawing/2014/main" id="{8FA0CC88-5BCE-70D3-0063-2E7660BD561B}"/>
              </a:ext>
            </a:extLst>
          </p:cNvPr>
          <p:cNvPicPr preferRelativeResize="0">
            <a:picLocks/>
          </p:cNvPicPr>
          <p:nvPr/>
        </p:nvPicPr>
        <p:blipFill>
          <a:blip r:embed="rId5"/>
          <a:srcRect t="182" b="182"/>
          <a:stretch/>
        </p:blipFill>
        <p:spPr>
          <a:xfrm>
            <a:off x="4756693" y="0"/>
            <a:ext cx="2678613" cy="2442885"/>
          </a:xfrm>
          <a:prstGeom prst="rect">
            <a:avLst/>
          </a:prstGeom>
        </p:spPr>
      </p:pic>
      <p:cxnSp>
        <p:nvCxnSpPr>
          <p:cNvPr id="9" name="Connector: Elbow 8">
            <a:extLst>
              <a:ext uri="{FF2B5EF4-FFF2-40B4-BE49-F238E27FC236}">
                <a16:creationId xmlns:a16="http://schemas.microsoft.com/office/drawing/2014/main" id="{0DDA974C-1DC1-9E42-D485-0299396C215C}"/>
              </a:ext>
            </a:extLst>
          </p:cNvPr>
          <p:cNvCxnSpPr>
            <a:cxnSpLocks/>
            <a:stCxn id="11" idx="2"/>
          </p:cNvCxnSpPr>
          <p:nvPr/>
        </p:nvCxnSpPr>
        <p:spPr>
          <a:xfrm rot="5400000">
            <a:off x="4260205" y="1531658"/>
            <a:ext cx="924568" cy="274702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2D53B39-C6A7-AEBC-2159-C1E2E69E2CAE}"/>
              </a:ext>
            </a:extLst>
          </p:cNvPr>
          <p:cNvCxnSpPr>
            <a:cxnSpLocks/>
            <a:stCxn id="11" idx="2"/>
            <a:endCxn id="19" idx="0"/>
          </p:cNvCxnSpPr>
          <p:nvPr/>
        </p:nvCxnSpPr>
        <p:spPr>
          <a:xfrm rot="16200000" flipH="1">
            <a:off x="6959505" y="1579379"/>
            <a:ext cx="1017151" cy="2744161"/>
          </a:xfrm>
          <a:prstGeom prst="bentConnector3">
            <a:avLst>
              <a:gd name="adj1" fmla="val 45668"/>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285B8E1-A9D9-F105-3E5A-65E30A2A2996}"/>
              </a:ext>
            </a:extLst>
          </p:cNvPr>
          <p:cNvPicPr>
            <a:picLocks noChangeAspect="1"/>
          </p:cNvPicPr>
          <p:nvPr/>
        </p:nvPicPr>
        <p:blipFill>
          <a:blip r:embed="rId6"/>
          <a:srcRect/>
          <a:stretch/>
        </p:blipFill>
        <p:spPr>
          <a:xfrm>
            <a:off x="1277502" y="3353940"/>
            <a:ext cx="3987787" cy="2829536"/>
          </a:xfrm>
          <a:prstGeom prst="rect">
            <a:avLst/>
          </a:prstGeom>
          <a:noFill/>
        </p:spPr>
      </p:pic>
    </p:spTree>
    <p:extLst>
      <p:ext uri="{BB962C8B-B14F-4D97-AF65-F5344CB8AC3E}">
        <p14:creationId xmlns:p14="http://schemas.microsoft.com/office/powerpoint/2010/main" val="130200258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fontScale="85000" lnSpcReduction="10000"/>
          </a:bodyPr>
          <a:lstStyle/>
          <a:p>
            <a:r>
              <a:rPr lang="en-US" dirty="0"/>
              <a:t>Jonathan Hardwick​​</a:t>
            </a:r>
          </a:p>
        </p:txBody>
      </p:sp>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normAutofit/>
          </a:bodyPr>
          <a:lstStyle/>
          <a:p>
            <a:r>
              <a:rPr lang="en-US" dirty="0"/>
              <a:t>Brenda Beach</a:t>
            </a:r>
          </a:p>
        </p:txBody>
      </p:sp>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a:t>Justin graves​​</a:t>
            </a:r>
          </a:p>
        </p:txBody>
      </p:sp>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dirty="0"/>
              <a:t>Brittany smith</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rPr>
              <a:t>8/06/20XX</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4" name="Picture Placeholder 3" descr="A person wearing glasses and a black shirt&#10;&#10;Description automatically generated">
            <a:extLst>
              <a:ext uri="{FF2B5EF4-FFF2-40B4-BE49-F238E27FC236}">
                <a16:creationId xmlns:a16="http://schemas.microsoft.com/office/drawing/2014/main" id="{7843B473-E445-6BBD-1597-0392AA3A982D}"/>
              </a:ext>
            </a:extLst>
          </p:cNvPr>
          <p:cNvPicPr>
            <a:picLocks noGrp="1" noChangeAspect="1"/>
          </p:cNvPicPr>
          <p:nvPr>
            <p:ph type="pic" sz="quarter" idx="20"/>
          </p:nvPr>
        </p:nvPicPr>
        <p:blipFill>
          <a:blip r:embed="rId3"/>
          <a:srcRect l="22113" r="22113"/>
          <a:stretch>
            <a:fillRect/>
          </a:stretch>
        </p:blipFill>
        <p:spPr/>
      </p:pic>
      <p:pic>
        <p:nvPicPr>
          <p:cNvPr id="36" name="Picture Placeholder 35" descr="A person wearing glasses and a green shirt&#10;&#10;Description automatically generated">
            <a:extLst>
              <a:ext uri="{FF2B5EF4-FFF2-40B4-BE49-F238E27FC236}">
                <a16:creationId xmlns:a16="http://schemas.microsoft.com/office/drawing/2014/main" id="{64D49568-341E-99BC-215A-DC633C253EEF}"/>
              </a:ext>
            </a:extLst>
          </p:cNvPr>
          <p:cNvPicPr>
            <a:picLocks noGrp="1" noChangeAspect="1"/>
          </p:cNvPicPr>
          <p:nvPr>
            <p:ph type="pic" sz="quarter" idx="21"/>
          </p:nvPr>
        </p:nvPicPr>
        <p:blipFill>
          <a:blip r:embed="rId4"/>
          <a:srcRect l="22084" r="22084"/>
          <a:stretch>
            <a:fillRect/>
          </a:stretch>
        </p:blipFill>
        <p:spPr/>
      </p:pic>
      <p:pic>
        <p:nvPicPr>
          <p:cNvPr id="34" name="Picture Placeholder 33" descr="A person taking a selfie&#10;&#10;Description automatically generated">
            <a:extLst>
              <a:ext uri="{FF2B5EF4-FFF2-40B4-BE49-F238E27FC236}">
                <a16:creationId xmlns:a16="http://schemas.microsoft.com/office/drawing/2014/main" id="{F80C6406-8793-ECB9-CD80-3F0F7D80D883}"/>
              </a:ext>
            </a:extLst>
          </p:cNvPr>
          <p:cNvPicPr>
            <a:picLocks noGrp="1" noChangeAspect="1"/>
          </p:cNvPicPr>
          <p:nvPr>
            <p:ph type="pic" sz="quarter" idx="22"/>
          </p:nvPr>
        </p:nvPicPr>
        <p:blipFill>
          <a:blip r:embed="rId5"/>
          <a:srcRect t="8493" b="8493"/>
          <a:stretch>
            <a:fillRect/>
          </a:stretch>
        </p:blipFill>
        <p:spPr/>
      </p:pic>
      <p:pic>
        <p:nvPicPr>
          <p:cNvPr id="10" name="Picture 9" descr="A person with a beard and glasses&#10;&#10;Description automatically generated">
            <a:extLst>
              <a:ext uri="{FF2B5EF4-FFF2-40B4-BE49-F238E27FC236}">
                <a16:creationId xmlns:a16="http://schemas.microsoft.com/office/drawing/2014/main" id="{A300E313-7EF8-C126-4D09-624887CABA14}"/>
              </a:ext>
            </a:extLst>
          </p:cNvPr>
          <p:cNvPicPr>
            <a:picLocks noChangeAspect="1"/>
          </p:cNvPicPr>
          <p:nvPr/>
        </p:nvPicPr>
        <p:blipFill rotWithShape="1">
          <a:blip r:embed="rId6"/>
          <a:srcRect t="5473" b="21773"/>
          <a:stretch/>
        </p:blipFill>
        <p:spPr>
          <a:xfrm flipH="1">
            <a:off x="1865718" y="2804054"/>
            <a:ext cx="1373293" cy="1498416"/>
          </a:xfrm>
          <a:prstGeom prst="rect">
            <a:avLst/>
          </a:prstGeom>
        </p:spPr>
      </p:pic>
    </p:spTree>
    <p:extLst>
      <p:ext uri="{BB962C8B-B14F-4D97-AF65-F5344CB8AC3E}">
        <p14:creationId xmlns:p14="http://schemas.microsoft.com/office/powerpoint/2010/main" val="80414319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2E3703-4AD0-476D-688B-A42B2A3A140A}"/>
              </a:ext>
            </a:extLst>
          </p:cNvPr>
          <p:cNvPicPr>
            <a:picLocks noChangeAspect="1"/>
          </p:cNvPicPr>
          <p:nvPr/>
        </p:nvPicPr>
        <p:blipFill>
          <a:blip r:embed="rId3"/>
          <a:srcRect/>
          <a:stretch/>
        </p:blipFill>
        <p:spPr>
          <a:xfrm>
            <a:off x="326284" y="771607"/>
            <a:ext cx="5388772" cy="5388772"/>
          </a:xfrm>
          <a:prstGeom prst="rect">
            <a:avLst/>
          </a:prstGeom>
          <a:noFill/>
        </p:spPr>
      </p:pic>
      <p:sp>
        <p:nvSpPr>
          <p:cNvPr id="33" name="Slide Number Placeholder 6">
            <a:extLst>
              <a:ext uri="{FF2B5EF4-FFF2-40B4-BE49-F238E27FC236}">
                <a16:creationId xmlns:a16="http://schemas.microsoft.com/office/drawing/2014/main" id="{D3CD9ABC-F2C9-D51D-0CDC-725D2192F81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5D2BB776-23A8-0D5C-81FF-3C0E1A34AD9F}"/>
              </a:ext>
            </a:extLst>
          </p:cNvPr>
          <p:cNvSpPr/>
          <p:nvPr/>
        </p:nvSpPr>
        <p:spPr>
          <a:xfrm>
            <a:off x="5980668" y="1720840"/>
            <a:ext cx="6005804" cy="424731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Motto:</a:t>
            </a: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r>
              <a:rPr lang="en-US" sz="5400" b="1" dirty="0">
                <a:ln w="12700">
                  <a:solidFill>
                    <a:srgbClr val="7162FE"/>
                  </a:solidFill>
                  <a:prstDash val="solid"/>
                </a:ln>
                <a:pattFill prst="ltDnDiag">
                  <a:fgClr>
                    <a:srgbClr val="7162FE">
                      <a:lumMod val="60000"/>
                      <a:lumOff val="40000"/>
                    </a:srgbClr>
                  </a:fgClr>
                  <a:bgClr>
                    <a:prstClr val="white"/>
                  </a:bgClr>
                </a:pattFill>
                <a:latin typeface="Open sans"/>
              </a:rPr>
              <a:t>These are the Bits You're Looking For!</a:t>
            </a: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p>
        </p:txBody>
      </p:sp>
    </p:spTree>
    <p:extLst>
      <p:ext uri="{BB962C8B-B14F-4D97-AF65-F5344CB8AC3E}">
        <p14:creationId xmlns:p14="http://schemas.microsoft.com/office/powerpoint/2010/main" val="45820561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91805D9-8C7A-1E30-7DAF-7CAF97FEF3F6}"/>
              </a:ext>
            </a:extLst>
          </p:cNvPr>
          <p:cNvPicPr>
            <a:picLocks noGrp="1" noChangeAspect="1"/>
          </p:cNvPicPr>
          <p:nvPr>
            <p:ph type="pic" sz="quarter" idx="13"/>
          </p:nvPr>
        </p:nvPicPr>
        <p:blipFill>
          <a:blip r:embed="rId3"/>
          <a:srcRect l="20311" r="20311"/>
          <a:stretch/>
        </p:blipFill>
        <p:spPr/>
      </p:pic>
      <p:sp>
        <p:nvSpPr>
          <p:cNvPr id="4" name="Footer Placeholder 3">
            <a:extLst>
              <a:ext uri="{FF2B5EF4-FFF2-40B4-BE49-F238E27FC236}">
                <a16:creationId xmlns:a16="http://schemas.microsoft.com/office/drawing/2014/main" id="{7F5D772D-91BD-F865-9028-18CF5F1E4A0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a:ln>
                  <a:noFill/>
                </a:ln>
                <a:solidFill>
                  <a:prstClr val="black">
                    <a:tint val="75000"/>
                  </a:prstClr>
                </a:solidFill>
                <a:effectLst/>
                <a:uLnTx/>
                <a:uFillTx/>
                <a:latin typeface="Open sans"/>
                <a:ea typeface="+mn-ea"/>
                <a:cs typeface="+mn-cs"/>
              </a:rPr>
              <a:t>PITCH DECK</a:t>
            </a:r>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5" name="Slide Number Placeholder 4">
            <a:extLst>
              <a:ext uri="{FF2B5EF4-FFF2-40B4-BE49-F238E27FC236}">
                <a16:creationId xmlns:a16="http://schemas.microsoft.com/office/drawing/2014/main" id="{5DA5D498-EB4B-4E37-534B-38D4D7F3FE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7DF20FF7-9791-55D1-F113-B48AEFA804B1}"/>
              </a:ext>
            </a:extLst>
          </p:cNvPr>
          <p:cNvSpPr>
            <a:spLocks noGrp="1"/>
          </p:cNvSpPr>
          <p:nvPr>
            <p:ph type="title"/>
          </p:nvPr>
        </p:nvSpPr>
        <p:spPr>
          <a:xfrm>
            <a:off x="0" y="1420216"/>
            <a:ext cx="6019802" cy="4551376"/>
          </a:xfrm>
        </p:spPr>
        <p:txBody>
          <a:bodyPr/>
          <a:lstStyle/>
          <a:p>
            <a:r>
              <a:rPr lang="en-US" dirty="0"/>
              <a:t>Meet Sam:</a:t>
            </a:r>
            <a:br>
              <a:rPr lang="en-US" dirty="0"/>
            </a:br>
            <a:endParaRPr lang="en-US" dirty="0"/>
          </a:p>
        </p:txBody>
      </p:sp>
      <p:sp>
        <p:nvSpPr>
          <p:cNvPr id="7" name="Text Placeholder 6">
            <a:extLst>
              <a:ext uri="{FF2B5EF4-FFF2-40B4-BE49-F238E27FC236}">
                <a16:creationId xmlns:a16="http://schemas.microsoft.com/office/drawing/2014/main" id="{A0504607-6D12-B58B-6F88-BC8DEE5EC2BC}"/>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Sam has an extensive collection of video games and consoles, and he wants to create a list of his items to determine their potential worth</a:t>
            </a:r>
          </a:p>
        </p:txBody>
      </p:sp>
    </p:spTree>
    <p:extLst>
      <p:ext uri="{BB962C8B-B14F-4D97-AF65-F5344CB8AC3E}">
        <p14:creationId xmlns:p14="http://schemas.microsoft.com/office/powerpoint/2010/main" val="3960487846"/>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5310C-EC00-95A0-5FD1-FF8A825FAD54}"/>
            </a:ext>
          </a:extLst>
        </p:cNvPr>
        <p:cNvGrpSpPr/>
        <p:nvPr/>
      </p:nvGrpSpPr>
      <p:grpSpPr>
        <a:xfrm>
          <a:off x="0" y="0"/>
          <a:ext cx="0" cy="0"/>
          <a:chOff x="0" y="0"/>
          <a:chExt cx="0" cy="0"/>
        </a:xfrm>
      </p:grpSpPr>
      <p:pic>
        <p:nvPicPr>
          <p:cNvPr id="12" name="Picture Placeholder 11" descr="A person standing next to a ladder&#10;&#10;Description automatically generated">
            <a:extLst>
              <a:ext uri="{FF2B5EF4-FFF2-40B4-BE49-F238E27FC236}">
                <a16:creationId xmlns:a16="http://schemas.microsoft.com/office/drawing/2014/main" id="{666E25C6-413E-CF4E-27B8-EF1337F0C77E}"/>
              </a:ext>
            </a:extLst>
          </p:cNvPr>
          <p:cNvPicPr>
            <a:picLocks noGrp="1" noChangeAspect="1"/>
          </p:cNvPicPr>
          <p:nvPr>
            <p:ph type="pic" sz="quarter" idx="13"/>
          </p:nvPr>
        </p:nvPicPr>
        <p:blipFill>
          <a:blip r:embed="rId3"/>
          <a:srcRect l="15054" r="15054"/>
          <a:stretch>
            <a:fillRect/>
          </a:stretch>
        </p:blipFill>
        <p:spPr/>
      </p:pic>
      <p:sp>
        <p:nvSpPr>
          <p:cNvPr id="5" name="Slide Number Placeholder 4">
            <a:extLst>
              <a:ext uri="{FF2B5EF4-FFF2-40B4-BE49-F238E27FC236}">
                <a16:creationId xmlns:a16="http://schemas.microsoft.com/office/drawing/2014/main" id="{45040D7A-1747-EA6E-8AFD-C44702D410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C1EBAF96-1F64-53DC-1C05-4866526DD414}"/>
              </a:ext>
            </a:extLst>
          </p:cNvPr>
          <p:cNvSpPr>
            <a:spLocks noGrp="1"/>
          </p:cNvSpPr>
          <p:nvPr>
            <p:ph type="title"/>
          </p:nvPr>
        </p:nvSpPr>
        <p:spPr>
          <a:xfrm>
            <a:off x="0" y="1420216"/>
            <a:ext cx="6019802" cy="4551376"/>
          </a:xfrm>
        </p:spPr>
        <p:txBody>
          <a:bodyPr/>
          <a:lstStyle/>
          <a:p>
            <a:r>
              <a:rPr lang="en-US" dirty="0"/>
              <a:t>Meet Gwen:</a:t>
            </a:r>
            <a:br>
              <a:rPr lang="en-US" dirty="0"/>
            </a:br>
            <a:endParaRPr lang="en-US" dirty="0"/>
          </a:p>
        </p:txBody>
      </p:sp>
      <p:sp>
        <p:nvSpPr>
          <p:cNvPr id="7" name="Text Placeholder 6">
            <a:extLst>
              <a:ext uri="{FF2B5EF4-FFF2-40B4-BE49-F238E27FC236}">
                <a16:creationId xmlns:a16="http://schemas.microsoft.com/office/drawing/2014/main" id="{47D973DF-15BB-9E0D-399A-5AE1A2D921F0}"/>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Gwen wants to share the joy of her video game collection by selling them online.</a:t>
            </a:r>
          </a:p>
        </p:txBody>
      </p:sp>
    </p:spTree>
    <p:extLst>
      <p:ext uri="{BB962C8B-B14F-4D97-AF65-F5344CB8AC3E}">
        <p14:creationId xmlns:p14="http://schemas.microsoft.com/office/powerpoint/2010/main" val="2952058644"/>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a:t>Video Game Library &amp; Sales</a:t>
            </a:r>
            <a:endParaRPr lang="en-US" dirty="0"/>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a:bodyPr>
          <a:lstStyle/>
          <a:p>
            <a:pPr marL="285750" indent="-285750">
              <a:buFont typeface="Arial" panose="020B0604020202020204" pitchFamily="34" charset="0"/>
              <a:buChar char="•"/>
            </a:pPr>
            <a:r>
              <a:rPr lang="en-US" sz="3600"/>
              <a:t>User can create an account</a:t>
            </a:r>
          </a:p>
          <a:p>
            <a:pPr marL="285750" indent="-285750">
              <a:buFont typeface="Arial" panose="020B0604020202020204" pitchFamily="34" charset="0"/>
              <a:buChar char="•"/>
            </a:pPr>
            <a:r>
              <a:rPr lang="en-US" sz="3600"/>
              <a:t>Can create a library of all video games, consoles, and peripherals.</a:t>
            </a:r>
            <a:endParaRPr lang="en-US" sz="3600" dirty="0"/>
          </a:p>
        </p:txBody>
      </p:sp>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7</a:t>
            </a:fld>
            <a:endParaRPr lang="en-US" dirty="0"/>
          </a:p>
        </p:txBody>
      </p:sp>
      <p:pic>
        <p:nvPicPr>
          <p:cNvPr id="4" name="Picture Placeholder 8">
            <a:extLst>
              <a:ext uri="{FF2B5EF4-FFF2-40B4-BE49-F238E27FC236}">
                <a16:creationId xmlns:a16="http://schemas.microsoft.com/office/drawing/2014/main" id="{C4431486-279E-8E12-995E-59A835B54D2B}"/>
              </a:ext>
            </a:extLst>
          </p:cNvPr>
          <p:cNvPicPr>
            <a:picLocks noChangeAspect="1"/>
          </p:cNvPicPr>
          <p:nvPr/>
        </p:nvPicPr>
        <p:blipFill>
          <a:blip r:embed="rId3"/>
          <a:srcRect l="12409" r="12409"/>
          <a:stretch/>
        </p:blipFill>
        <p:spPr>
          <a:xfrm>
            <a:off x="5612130" y="2063441"/>
            <a:ext cx="6083416" cy="4519921"/>
          </a:xfrm>
          <a:prstGeom prst="rect">
            <a:avLst/>
          </a:prstGeom>
        </p:spPr>
      </p:pic>
    </p:spTree>
    <p:extLst>
      <p:ext uri="{BB962C8B-B14F-4D97-AF65-F5344CB8AC3E}">
        <p14:creationId xmlns:p14="http://schemas.microsoft.com/office/powerpoint/2010/main" val="4046125091"/>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Autofit/>
          </a:bodyPr>
          <a:lstStyle/>
          <a:p>
            <a:pPr marL="285750" indent="-285750">
              <a:buFont typeface="Arial" panose="020B0604020202020204" pitchFamily="34" charset="0"/>
              <a:buChar char="•"/>
            </a:pPr>
            <a:r>
              <a:rPr lang="en-US" sz="3600" dirty="0"/>
              <a:t>If a user forgets his password, he can change it.</a:t>
            </a:r>
          </a:p>
          <a:p>
            <a:pPr marL="285750" indent="-285750">
              <a:buFont typeface="Arial" panose="020B0604020202020204" pitchFamily="34" charset="0"/>
              <a:buChar char="•"/>
            </a:pPr>
            <a:r>
              <a:rPr lang="en-US" sz="3600" dirty="0"/>
              <a:t>A user can also change his username under their account information.</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660" r="1266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8</a:t>
            </a:fld>
            <a:endParaRPr lang="en-US" dirty="0"/>
          </a:p>
        </p:txBody>
      </p:sp>
    </p:spTree>
    <p:extLst>
      <p:ext uri="{BB962C8B-B14F-4D97-AF65-F5344CB8AC3E}">
        <p14:creationId xmlns:p14="http://schemas.microsoft.com/office/powerpoint/2010/main" val="308646969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a:bodyPr>
          <a:lstStyle/>
          <a:p>
            <a:pPr marL="285750" indent="-285750">
              <a:buFont typeface="Arial" panose="020B0604020202020204" pitchFamily="34" charset="0"/>
              <a:buChar char="•"/>
            </a:pPr>
            <a:r>
              <a:rPr lang="en-US" sz="3600" dirty="0"/>
              <a:t>The program will scrape other websites to determine the current price of the item.</a:t>
            </a:r>
          </a:p>
          <a:p>
            <a:pPr marL="285750" indent="-285750">
              <a:buFont typeface="Arial" panose="020B0604020202020204" pitchFamily="34" charset="0"/>
              <a:buChar char="•"/>
            </a:pPr>
            <a:r>
              <a:rPr lang="en-US" sz="3600" dirty="0"/>
              <a:t> The price will then be displayed in the users inventory.</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383" r="12383"/>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9</a:t>
            </a:fld>
            <a:endParaRPr lang="en-US" dirty="0"/>
          </a:p>
        </p:txBody>
      </p:sp>
    </p:spTree>
    <p:extLst>
      <p:ext uri="{BB962C8B-B14F-4D97-AF65-F5344CB8AC3E}">
        <p14:creationId xmlns:p14="http://schemas.microsoft.com/office/powerpoint/2010/main" val="4269851928"/>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2.xml><?xml version="1.0" encoding="utf-8"?>
<ds:datastoreItem xmlns:ds="http://schemas.openxmlformats.org/officeDocument/2006/customXml" ds:itemID="{46275531-F059-4661-BC99-5916D6312804}">
  <ds:schemaRefs>
    <ds:schemaRef ds:uri="http://www.w3.org/XML/1998/namespace"/>
    <ds:schemaRef ds:uri="http://purl.org/dc/elements/1.1/"/>
    <ds:schemaRef ds:uri="http://purl.org/dc/terms/"/>
    <ds:schemaRef ds:uri="http://schemas.microsoft.com/office/infopath/2007/PartnerControls"/>
    <ds:schemaRef ds:uri="230e9df3-be65-4c73-a93b-d1236ebd677e"/>
    <ds:schemaRef ds:uri="http://schemas.microsoft.com/office/2006/documentManagement/types"/>
    <ds:schemaRef ds:uri="http://schemas.microsoft.com/sharepoint/v3"/>
    <ds:schemaRef ds:uri="http://purl.org/dc/dcmitype/"/>
    <ds:schemaRef ds:uri="71af3243-3dd4-4a8d-8c0d-dd76da1f02a5"/>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F6806A6F-3B78-4957-BAA5-95F2FE58D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371</TotalTime>
  <Words>430</Words>
  <Application>Microsoft Office PowerPoint</Application>
  <PresentationFormat>Widescreen</PresentationFormat>
  <Paragraphs>60</Paragraphs>
  <Slides>15</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Aller</vt:lpstr>
      <vt:lpstr>Arial</vt:lpstr>
      <vt:lpstr>Arial Black</vt:lpstr>
      <vt:lpstr>Calibri</vt:lpstr>
      <vt:lpstr>Calibri Light</vt:lpstr>
      <vt:lpstr>Century Gothic</vt:lpstr>
      <vt:lpstr>Open sans</vt:lpstr>
      <vt:lpstr>Segoe UI</vt:lpstr>
      <vt:lpstr>Wingdings 3</vt:lpstr>
      <vt:lpstr>Ion</vt:lpstr>
      <vt:lpstr>Celestial</vt:lpstr>
      <vt:lpstr>L.L.A.M.A. Inc. (Libraries, Life, and Medical Assistance)</vt:lpstr>
      <vt:lpstr>PowerPoint Presentation</vt:lpstr>
      <vt:lpstr>Meet the team</vt:lpstr>
      <vt:lpstr>PowerPoint Presentation</vt:lpstr>
      <vt:lpstr>Meet Sam: </vt:lpstr>
      <vt:lpstr>Meet Gwen: </vt:lpstr>
      <vt:lpstr>Video Game Library &amp; Sales</vt:lpstr>
      <vt:lpstr>Video Game Library &amp; Sales</vt:lpstr>
      <vt:lpstr>Video Game Library &amp; Sales</vt:lpstr>
      <vt:lpstr>Video Game Library &amp; Sales</vt:lpstr>
      <vt:lpstr>PowerPoint Presentation</vt:lpstr>
      <vt:lpstr>The Problem:</vt:lpstr>
      <vt:lpstr>Meet Ray: </vt:lpstr>
      <vt:lpstr>solution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Unicorn Inc.</dc:title>
  <dc:creator>Brenda Beach</dc:creator>
  <cp:lastModifiedBy>Jonathan Hardwick</cp:lastModifiedBy>
  <cp:revision>63</cp:revision>
  <dcterms:created xsi:type="dcterms:W3CDTF">2024-01-26T01:38:14Z</dcterms:created>
  <dcterms:modified xsi:type="dcterms:W3CDTF">2024-02-05T18:37:54Z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